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740" r:id="rId2"/>
    <p:sldId id="1969" r:id="rId3"/>
    <p:sldId id="1967" r:id="rId4"/>
    <p:sldId id="1968" r:id="rId5"/>
    <p:sldId id="1971" r:id="rId6"/>
    <p:sldId id="1965" r:id="rId7"/>
    <p:sldId id="1966" r:id="rId8"/>
    <p:sldId id="1972" r:id="rId9"/>
    <p:sldId id="1963" r:id="rId10"/>
    <p:sldId id="1960" r:id="rId11"/>
    <p:sldId id="1964" r:id="rId12"/>
    <p:sldId id="19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1">
          <p15:clr>
            <a:srgbClr val="A4A3A4"/>
          </p15:clr>
        </p15:guide>
        <p15:guide id="2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41A"/>
    <a:srgbClr val="47DC24"/>
    <a:srgbClr val="7A1583"/>
    <a:srgbClr val="D6009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32" autoAdjust="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>
        <p:guide orient="horz" pos="2351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2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9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15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8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9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3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93D3C9-FDC2-4DDB-B377-707D48A0FEF1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51381" y="0"/>
            <a:ext cx="6966687" cy="6858000"/>
          </a:xfrm>
          <a:custGeom>
            <a:avLst/>
            <a:gdLst>
              <a:gd name="connsiteX0" fmla="*/ 0 w 5364088"/>
              <a:gd name="connsiteY0" fmla="*/ 0 h 5143500"/>
              <a:gd name="connsiteX1" fmla="*/ 5364088 w 5364088"/>
              <a:gd name="connsiteY1" fmla="*/ 0 h 5143500"/>
              <a:gd name="connsiteX2" fmla="*/ 5364088 w 5364088"/>
              <a:gd name="connsiteY2" fmla="*/ 5143500 h 5143500"/>
              <a:gd name="connsiteX3" fmla="*/ 0 w 5364088"/>
              <a:gd name="connsiteY3" fmla="*/ 5143500 h 5143500"/>
              <a:gd name="connsiteX4" fmla="*/ 0 w 5364088"/>
              <a:gd name="connsiteY4" fmla="*/ 0 h 5143500"/>
              <a:gd name="connsiteX0-1" fmla="*/ 0 w 5364088"/>
              <a:gd name="connsiteY0-2" fmla="*/ 0 h 5152208"/>
              <a:gd name="connsiteX1-3" fmla="*/ 5364088 w 5364088"/>
              <a:gd name="connsiteY1-4" fmla="*/ 0 h 5152208"/>
              <a:gd name="connsiteX2-5" fmla="*/ 5364088 w 5364088"/>
              <a:gd name="connsiteY2-6" fmla="*/ 5143500 h 5152208"/>
              <a:gd name="connsiteX3-7" fmla="*/ 313508 w 5364088"/>
              <a:gd name="connsiteY3-8" fmla="*/ 5152208 h 5152208"/>
              <a:gd name="connsiteX4-9" fmla="*/ 0 w 5364088"/>
              <a:gd name="connsiteY4-10" fmla="*/ 0 h 5152208"/>
              <a:gd name="connsiteX0-11" fmla="*/ 0 w 5364088"/>
              <a:gd name="connsiteY0-12" fmla="*/ 0 h 5143500"/>
              <a:gd name="connsiteX1-13" fmla="*/ 5364088 w 5364088"/>
              <a:gd name="connsiteY1-14" fmla="*/ 0 h 5143500"/>
              <a:gd name="connsiteX2-15" fmla="*/ 5364088 w 5364088"/>
              <a:gd name="connsiteY2-16" fmla="*/ 5143500 h 5143500"/>
              <a:gd name="connsiteX3-17" fmla="*/ 313508 w 5364088"/>
              <a:gd name="connsiteY3-18" fmla="*/ 5139508 h 5143500"/>
              <a:gd name="connsiteX4-19" fmla="*/ 0 w 5364088"/>
              <a:gd name="connsiteY4-20" fmla="*/ 0 h 5143500"/>
              <a:gd name="connsiteX0-21" fmla="*/ 0 w 5364088"/>
              <a:gd name="connsiteY0-22" fmla="*/ 0 h 5143500"/>
              <a:gd name="connsiteX1-23" fmla="*/ 5364088 w 5364088"/>
              <a:gd name="connsiteY1-24" fmla="*/ 0 h 5143500"/>
              <a:gd name="connsiteX2-25" fmla="*/ 5364088 w 5364088"/>
              <a:gd name="connsiteY2-26" fmla="*/ 5143500 h 5143500"/>
              <a:gd name="connsiteX3-27" fmla="*/ 313508 w 5364088"/>
              <a:gd name="connsiteY3-28" fmla="*/ 5139508 h 5143500"/>
              <a:gd name="connsiteX4-29" fmla="*/ 258688 w 5364088"/>
              <a:gd name="connsiteY4-30" fmla="*/ 4503420 h 5143500"/>
              <a:gd name="connsiteX5" fmla="*/ 0 w 5364088"/>
              <a:gd name="connsiteY5" fmla="*/ 0 h 5143500"/>
              <a:gd name="connsiteX0-31" fmla="*/ 0 w 5364088"/>
              <a:gd name="connsiteY0-32" fmla="*/ 0 h 5147128"/>
              <a:gd name="connsiteX1-33" fmla="*/ 5364088 w 5364088"/>
              <a:gd name="connsiteY1-34" fmla="*/ 0 h 5147128"/>
              <a:gd name="connsiteX2-35" fmla="*/ 5364088 w 5364088"/>
              <a:gd name="connsiteY2-36" fmla="*/ 5143500 h 5147128"/>
              <a:gd name="connsiteX3-37" fmla="*/ 351608 w 5364088"/>
              <a:gd name="connsiteY3-38" fmla="*/ 5147128 h 5147128"/>
              <a:gd name="connsiteX4-39" fmla="*/ 258688 w 5364088"/>
              <a:gd name="connsiteY4-40" fmla="*/ 4503420 h 5147128"/>
              <a:gd name="connsiteX5-41" fmla="*/ 0 w 5364088"/>
              <a:gd name="connsiteY5-42" fmla="*/ 0 h 514712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  <a:cxn ang="0">
                <a:pos x="connsiteX5-41" y="connsiteY5-42"/>
              </a:cxn>
            </a:cxnLst>
            <a:rect l="l" t="t" r="r" b="b"/>
            <a:pathLst>
              <a:path w="5364088" h="5147128">
                <a:moveTo>
                  <a:pt x="0" y="0"/>
                </a:moveTo>
                <a:lnTo>
                  <a:pt x="5364088" y="0"/>
                </a:lnTo>
                <a:lnTo>
                  <a:pt x="5364088" y="5143500"/>
                </a:lnTo>
                <a:lnTo>
                  <a:pt x="351608" y="5147128"/>
                </a:lnTo>
                <a:lnTo>
                  <a:pt x="258688" y="4503420"/>
                </a:lnTo>
                <a:lnTo>
                  <a:pt x="0" y="0"/>
                </a:lnTo>
                <a:close/>
              </a:path>
            </a:pathLst>
          </a:custGeom>
          <a:solidFill>
            <a:srgbClr val="BB1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tIns="44813" rIns="89627" bIns="44813" anchor="ctr"/>
          <a:lstStyle/>
          <a:p>
            <a:pPr algn="ctr">
              <a:defRPr/>
            </a:pPr>
            <a:endParaRPr lang="zh-CN" altLang="en-US" sz="3115" dirty="0"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424610" y="-4775"/>
            <a:ext cx="1012359" cy="6195913"/>
          </a:xfrm>
          <a:custGeom>
            <a:avLst/>
            <a:gdLst>
              <a:gd name="connsiteX0" fmla="*/ 261257 w 792480"/>
              <a:gd name="connsiteY0" fmla="*/ 0 h 3770811"/>
              <a:gd name="connsiteX1" fmla="*/ 0 w 792480"/>
              <a:gd name="connsiteY1" fmla="*/ 0 h 3770811"/>
              <a:gd name="connsiteX2" fmla="*/ 792480 w 792480"/>
              <a:gd name="connsiteY2" fmla="*/ 3770811 h 3770811"/>
              <a:gd name="connsiteX3" fmla="*/ 261257 w 792480"/>
              <a:gd name="connsiteY3" fmla="*/ 0 h 3770811"/>
              <a:gd name="connsiteX0-1" fmla="*/ 261257 w 853440"/>
              <a:gd name="connsiteY0-2" fmla="*/ 0 h 4214948"/>
              <a:gd name="connsiteX1-3" fmla="*/ 0 w 853440"/>
              <a:gd name="connsiteY1-4" fmla="*/ 0 h 4214948"/>
              <a:gd name="connsiteX2-5" fmla="*/ 853440 w 853440"/>
              <a:gd name="connsiteY2-6" fmla="*/ 4214948 h 4214948"/>
              <a:gd name="connsiteX3-7" fmla="*/ 261257 w 853440"/>
              <a:gd name="connsiteY3-8" fmla="*/ 0 h 4214948"/>
              <a:gd name="connsiteX0-9" fmla="*/ 375557 w 853440"/>
              <a:gd name="connsiteY0-10" fmla="*/ 0 h 4214948"/>
              <a:gd name="connsiteX1-11" fmla="*/ 0 w 853440"/>
              <a:gd name="connsiteY1-12" fmla="*/ 0 h 4214948"/>
              <a:gd name="connsiteX2-13" fmla="*/ 853440 w 853440"/>
              <a:gd name="connsiteY2-14" fmla="*/ 4214948 h 4214948"/>
              <a:gd name="connsiteX3-15" fmla="*/ 375557 w 853440"/>
              <a:gd name="connsiteY3-16" fmla="*/ 0 h 4214948"/>
              <a:gd name="connsiteX0-17" fmla="*/ 289832 w 767715"/>
              <a:gd name="connsiteY0-18" fmla="*/ 19050 h 4233998"/>
              <a:gd name="connsiteX1-19" fmla="*/ 0 w 767715"/>
              <a:gd name="connsiteY1-20" fmla="*/ 0 h 4233998"/>
              <a:gd name="connsiteX2-21" fmla="*/ 767715 w 767715"/>
              <a:gd name="connsiteY2-22" fmla="*/ 4233998 h 4233998"/>
              <a:gd name="connsiteX3-23" fmla="*/ 289832 w 767715"/>
              <a:gd name="connsiteY3-24" fmla="*/ 19050 h 4233998"/>
              <a:gd name="connsiteX0-25" fmla="*/ 289832 w 786765"/>
              <a:gd name="connsiteY0-26" fmla="*/ 19050 h 4662623"/>
              <a:gd name="connsiteX1-27" fmla="*/ 0 w 786765"/>
              <a:gd name="connsiteY1-28" fmla="*/ 0 h 4662623"/>
              <a:gd name="connsiteX2-29" fmla="*/ 786765 w 786765"/>
              <a:gd name="connsiteY2-30" fmla="*/ 4662623 h 4662623"/>
              <a:gd name="connsiteX3-31" fmla="*/ 289832 w 786765"/>
              <a:gd name="connsiteY3-32" fmla="*/ 19050 h 4662623"/>
              <a:gd name="connsiteX0-33" fmla="*/ 280307 w 786765"/>
              <a:gd name="connsiteY0-34" fmla="*/ 0 h 4672148"/>
              <a:gd name="connsiteX1-35" fmla="*/ 0 w 786765"/>
              <a:gd name="connsiteY1-36" fmla="*/ 9525 h 4672148"/>
              <a:gd name="connsiteX2-37" fmla="*/ 786765 w 786765"/>
              <a:gd name="connsiteY2-38" fmla="*/ 4672148 h 4672148"/>
              <a:gd name="connsiteX3-39" fmla="*/ 280307 w 786765"/>
              <a:gd name="connsiteY3-40" fmla="*/ 0 h 4672148"/>
            </a:gdLst>
            <a:ahLst/>
            <a:cxnLst>
              <a:cxn ang="0">
                <a:pos x="connsiteX0-33" y="connsiteY0-34"/>
              </a:cxn>
              <a:cxn ang="0">
                <a:pos x="connsiteX1-35" y="connsiteY1-36"/>
              </a:cxn>
              <a:cxn ang="0">
                <a:pos x="connsiteX2-37" y="connsiteY2-38"/>
              </a:cxn>
              <a:cxn ang="0">
                <a:pos x="connsiteX3-39" y="connsiteY3-40"/>
              </a:cxn>
            </a:cxnLst>
            <a:rect l="l" t="t" r="r" b="b"/>
            <a:pathLst>
              <a:path w="786765" h="4672148">
                <a:moveTo>
                  <a:pt x="280307" y="0"/>
                </a:moveTo>
                <a:lnTo>
                  <a:pt x="0" y="9525"/>
                </a:lnTo>
                <a:lnTo>
                  <a:pt x="786765" y="4672148"/>
                </a:lnTo>
                <a:lnTo>
                  <a:pt x="28030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tIns="44813" rIns="89627" bIns="44813" anchor="ctr"/>
          <a:lstStyle/>
          <a:p>
            <a:pPr algn="ctr">
              <a:defRPr/>
            </a:pPr>
            <a:endParaRPr lang="zh-CN" altLang="en-US" sz="3115" dirty="0"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728778" y="5014983"/>
            <a:ext cx="485441" cy="1854158"/>
          </a:xfrm>
          <a:custGeom>
            <a:avLst/>
            <a:gdLst>
              <a:gd name="connsiteX0" fmla="*/ 296092 w 296092"/>
              <a:gd name="connsiteY0" fmla="*/ 0 h 949234"/>
              <a:gd name="connsiteX1" fmla="*/ 0 w 296092"/>
              <a:gd name="connsiteY1" fmla="*/ 949234 h 949234"/>
              <a:gd name="connsiteX2" fmla="*/ 139338 w 296092"/>
              <a:gd name="connsiteY2" fmla="*/ 923109 h 949234"/>
              <a:gd name="connsiteX3" fmla="*/ 296092 w 296092"/>
              <a:gd name="connsiteY3" fmla="*/ 0 h 949234"/>
              <a:gd name="connsiteX0-1" fmla="*/ 296092 w 296092"/>
              <a:gd name="connsiteY0-2" fmla="*/ 0 h 949234"/>
              <a:gd name="connsiteX1-3" fmla="*/ 0 w 296092"/>
              <a:gd name="connsiteY1-4" fmla="*/ 949234 h 949234"/>
              <a:gd name="connsiteX2-5" fmla="*/ 169818 w 296092"/>
              <a:gd name="connsiteY2-6" fmla="*/ 945969 h 949234"/>
              <a:gd name="connsiteX3-7" fmla="*/ 296092 w 296092"/>
              <a:gd name="connsiteY3-8" fmla="*/ 0 h 949234"/>
              <a:gd name="connsiteX0-9" fmla="*/ 410392 w 410392"/>
              <a:gd name="connsiteY0-10" fmla="*/ 0 h 1581694"/>
              <a:gd name="connsiteX1-11" fmla="*/ 0 w 410392"/>
              <a:gd name="connsiteY1-12" fmla="*/ 1581694 h 1581694"/>
              <a:gd name="connsiteX2-13" fmla="*/ 169818 w 410392"/>
              <a:gd name="connsiteY2-14" fmla="*/ 1578429 h 1581694"/>
              <a:gd name="connsiteX3-15" fmla="*/ 410392 w 410392"/>
              <a:gd name="connsiteY3-16" fmla="*/ 0 h 1581694"/>
              <a:gd name="connsiteX0-17" fmla="*/ 410392 w 410392"/>
              <a:gd name="connsiteY0-18" fmla="*/ 0 h 1581694"/>
              <a:gd name="connsiteX1-19" fmla="*/ 0 w 410392"/>
              <a:gd name="connsiteY1-20" fmla="*/ 1581694 h 1581694"/>
              <a:gd name="connsiteX2-21" fmla="*/ 246018 w 410392"/>
              <a:gd name="connsiteY2-22" fmla="*/ 1578429 h 1581694"/>
              <a:gd name="connsiteX3-23" fmla="*/ 410392 w 410392"/>
              <a:gd name="connsiteY3-24" fmla="*/ 0 h 1581694"/>
              <a:gd name="connsiteX0-25" fmla="*/ 372292 w 372292"/>
              <a:gd name="connsiteY0-26" fmla="*/ 0 h 1619794"/>
              <a:gd name="connsiteX1-27" fmla="*/ 0 w 372292"/>
              <a:gd name="connsiteY1-28" fmla="*/ 1619794 h 1619794"/>
              <a:gd name="connsiteX2-29" fmla="*/ 246018 w 372292"/>
              <a:gd name="connsiteY2-30" fmla="*/ 1616529 h 1619794"/>
              <a:gd name="connsiteX3-31" fmla="*/ 372292 w 372292"/>
              <a:gd name="connsiteY3-32" fmla="*/ 0 h 1619794"/>
              <a:gd name="connsiteX0-33" fmla="*/ 372292 w 372292"/>
              <a:gd name="connsiteY0-34" fmla="*/ 0 h 1391194"/>
              <a:gd name="connsiteX1-35" fmla="*/ 0 w 372292"/>
              <a:gd name="connsiteY1-36" fmla="*/ 1391194 h 1391194"/>
              <a:gd name="connsiteX2-37" fmla="*/ 246018 w 372292"/>
              <a:gd name="connsiteY2-38" fmla="*/ 1387929 h 1391194"/>
              <a:gd name="connsiteX3-39" fmla="*/ 372292 w 372292"/>
              <a:gd name="connsiteY3-40" fmla="*/ 0 h 1391194"/>
              <a:gd name="connsiteX0-41" fmla="*/ 377054 w 377054"/>
              <a:gd name="connsiteY0-42" fmla="*/ 0 h 1391194"/>
              <a:gd name="connsiteX1-43" fmla="*/ 0 w 377054"/>
              <a:gd name="connsiteY1-44" fmla="*/ 1391194 h 1391194"/>
              <a:gd name="connsiteX2-45" fmla="*/ 246018 w 377054"/>
              <a:gd name="connsiteY2-46" fmla="*/ 1387929 h 1391194"/>
              <a:gd name="connsiteX3-47" fmla="*/ 377054 w 377054"/>
              <a:gd name="connsiteY3-48" fmla="*/ 0 h 1391194"/>
              <a:gd name="connsiteX0-49" fmla="*/ 377054 w 377054"/>
              <a:gd name="connsiteY0-50" fmla="*/ 0 h 1391194"/>
              <a:gd name="connsiteX1-51" fmla="*/ 0 w 377054"/>
              <a:gd name="connsiteY1-52" fmla="*/ 1391194 h 1391194"/>
              <a:gd name="connsiteX2-53" fmla="*/ 260306 w 377054"/>
              <a:gd name="connsiteY2-54" fmla="*/ 1387929 h 1391194"/>
              <a:gd name="connsiteX3-55" fmla="*/ 377054 w 377054"/>
              <a:gd name="connsiteY3-56" fmla="*/ 0 h 1391194"/>
            </a:gdLst>
            <a:ahLst/>
            <a:cxnLst>
              <a:cxn ang="0">
                <a:pos x="connsiteX0-49" y="connsiteY0-50"/>
              </a:cxn>
              <a:cxn ang="0">
                <a:pos x="connsiteX1-51" y="connsiteY1-52"/>
              </a:cxn>
              <a:cxn ang="0">
                <a:pos x="connsiteX2-53" y="connsiteY2-54"/>
              </a:cxn>
              <a:cxn ang="0">
                <a:pos x="connsiteX3-55" y="connsiteY3-56"/>
              </a:cxn>
            </a:cxnLst>
            <a:rect l="l" t="t" r="r" b="b"/>
            <a:pathLst>
              <a:path w="377054" h="1391194">
                <a:moveTo>
                  <a:pt x="377054" y="0"/>
                </a:moveTo>
                <a:lnTo>
                  <a:pt x="0" y="1391194"/>
                </a:lnTo>
                <a:lnTo>
                  <a:pt x="260306" y="1387929"/>
                </a:lnTo>
                <a:lnTo>
                  <a:pt x="37705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tIns="44813" rIns="89627" bIns="44813" anchor="ctr"/>
          <a:lstStyle/>
          <a:p>
            <a:pPr algn="ctr">
              <a:defRPr/>
            </a:pPr>
            <a:endParaRPr lang="zh-CN" altLang="en-US" sz="3115" dirty="0"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062135" y="4871743"/>
            <a:ext cx="281126" cy="1998990"/>
          </a:xfrm>
          <a:custGeom>
            <a:avLst/>
            <a:gdLst>
              <a:gd name="connsiteX0" fmla="*/ 121920 w 261257"/>
              <a:gd name="connsiteY0" fmla="*/ 1001486 h 1001486"/>
              <a:gd name="connsiteX1" fmla="*/ 261257 w 261257"/>
              <a:gd name="connsiteY1" fmla="*/ 0 h 1001486"/>
              <a:gd name="connsiteX2" fmla="*/ 0 w 261257"/>
              <a:gd name="connsiteY2" fmla="*/ 1001486 h 1001486"/>
              <a:gd name="connsiteX3" fmla="*/ 121920 w 261257"/>
              <a:gd name="connsiteY3" fmla="*/ 1001486 h 1001486"/>
              <a:gd name="connsiteX0-1" fmla="*/ 209006 w 261257"/>
              <a:gd name="connsiteY0-2" fmla="*/ 1010195 h 1010195"/>
              <a:gd name="connsiteX1-3" fmla="*/ 261257 w 261257"/>
              <a:gd name="connsiteY1-4" fmla="*/ 0 h 1010195"/>
              <a:gd name="connsiteX2-5" fmla="*/ 0 w 261257"/>
              <a:gd name="connsiteY2-6" fmla="*/ 1001486 h 1010195"/>
              <a:gd name="connsiteX3-7" fmla="*/ 209006 w 261257"/>
              <a:gd name="connsiteY3-8" fmla="*/ 1010195 h 1010195"/>
              <a:gd name="connsiteX0-9" fmla="*/ 139337 w 191588"/>
              <a:gd name="connsiteY0-10" fmla="*/ 1010195 h 1010195"/>
              <a:gd name="connsiteX1-11" fmla="*/ 191588 w 191588"/>
              <a:gd name="connsiteY1-12" fmla="*/ 0 h 1010195"/>
              <a:gd name="connsiteX2-13" fmla="*/ 0 w 191588"/>
              <a:gd name="connsiteY2-14" fmla="*/ 1001486 h 1010195"/>
              <a:gd name="connsiteX3-15" fmla="*/ 139337 w 191588"/>
              <a:gd name="connsiteY3-16" fmla="*/ 1010195 h 1010195"/>
              <a:gd name="connsiteX0-17" fmla="*/ 139337 w 229688"/>
              <a:gd name="connsiteY0-18" fmla="*/ 1528355 h 1528355"/>
              <a:gd name="connsiteX1-19" fmla="*/ 229688 w 229688"/>
              <a:gd name="connsiteY1-20" fmla="*/ 0 h 1528355"/>
              <a:gd name="connsiteX2-21" fmla="*/ 0 w 229688"/>
              <a:gd name="connsiteY2-22" fmla="*/ 1519646 h 1528355"/>
              <a:gd name="connsiteX3-23" fmla="*/ 139337 w 229688"/>
              <a:gd name="connsiteY3-24" fmla="*/ 1528355 h 1528355"/>
              <a:gd name="connsiteX0-25" fmla="*/ 215537 w 229688"/>
              <a:gd name="connsiteY0-26" fmla="*/ 1535975 h 1535975"/>
              <a:gd name="connsiteX1-27" fmla="*/ 229688 w 229688"/>
              <a:gd name="connsiteY1-28" fmla="*/ 0 h 1535975"/>
              <a:gd name="connsiteX2-29" fmla="*/ 0 w 229688"/>
              <a:gd name="connsiteY2-30" fmla="*/ 1519646 h 1535975"/>
              <a:gd name="connsiteX3-31" fmla="*/ 215537 w 229688"/>
              <a:gd name="connsiteY3-32" fmla="*/ 1535975 h 1535975"/>
              <a:gd name="connsiteX0-33" fmla="*/ 215537 w 229688"/>
              <a:gd name="connsiteY0-34" fmla="*/ 1520735 h 1520735"/>
              <a:gd name="connsiteX1-35" fmla="*/ 229688 w 229688"/>
              <a:gd name="connsiteY1-36" fmla="*/ 0 h 1520735"/>
              <a:gd name="connsiteX2-37" fmla="*/ 0 w 229688"/>
              <a:gd name="connsiteY2-38" fmla="*/ 1519646 h 1520735"/>
              <a:gd name="connsiteX3-39" fmla="*/ 215537 w 229688"/>
              <a:gd name="connsiteY3-40" fmla="*/ 1520735 h 1520735"/>
              <a:gd name="connsiteX0-41" fmla="*/ 215537 w 215537"/>
              <a:gd name="connsiteY0-42" fmla="*/ 1398815 h 1398815"/>
              <a:gd name="connsiteX1-43" fmla="*/ 145868 w 215537"/>
              <a:gd name="connsiteY1-44" fmla="*/ 0 h 1398815"/>
              <a:gd name="connsiteX2-45" fmla="*/ 0 w 215537"/>
              <a:gd name="connsiteY2-46" fmla="*/ 1397726 h 1398815"/>
              <a:gd name="connsiteX3-47" fmla="*/ 215537 w 215537"/>
              <a:gd name="connsiteY3-48" fmla="*/ 1398815 h 1398815"/>
              <a:gd name="connsiteX0-49" fmla="*/ 215537 w 215537"/>
              <a:gd name="connsiteY0-50" fmla="*/ 1467395 h 1467395"/>
              <a:gd name="connsiteX1-51" fmla="*/ 123008 w 215537"/>
              <a:gd name="connsiteY1-52" fmla="*/ 0 h 1467395"/>
              <a:gd name="connsiteX2-53" fmla="*/ 0 w 215537"/>
              <a:gd name="connsiteY2-54" fmla="*/ 1466306 h 1467395"/>
              <a:gd name="connsiteX3-55" fmla="*/ 215537 w 215537"/>
              <a:gd name="connsiteY3-56" fmla="*/ 1467395 h 1467395"/>
              <a:gd name="connsiteX0-57" fmla="*/ 215537 w 215537"/>
              <a:gd name="connsiteY0-58" fmla="*/ 1488826 h 1488826"/>
              <a:gd name="connsiteX1-59" fmla="*/ 127770 w 215537"/>
              <a:gd name="connsiteY1-60" fmla="*/ 0 h 1488826"/>
              <a:gd name="connsiteX2-61" fmla="*/ 0 w 215537"/>
              <a:gd name="connsiteY2-62" fmla="*/ 1487737 h 1488826"/>
              <a:gd name="connsiteX3-63" fmla="*/ 215537 w 215537"/>
              <a:gd name="connsiteY3-64" fmla="*/ 1488826 h 1488826"/>
              <a:gd name="connsiteX0-65" fmla="*/ 217918 w 217918"/>
              <a:gd name="connsiteY0-66" fmla="*/ 1498351 h 1498351"/>
              <a:gd name="connsiteX1-67" fmla="*/ 127770 w 217918"/>
              <a:gd name="connsiteY1-68" fmla="*/ 0 h 1498351"/>
              <a:gd name="connsiteX2-69" fmla="*/ 0 w 217918"/>
              <a:gd name="connsiteY2-70" fmla="*/ 1487737 h 1498351"/>
              <a:gd name="connsiteX3-71" fmla="*/ 217918 w 217918"/>
              <a:gd name="connsiteY3-72" fmla="*/ 1498351 h 1498351"/>
              <a:gd name="connsiteX0-73" fmla="*/ 215537 w 215537"/>
              <a:gd name="connsiteY0-74" fmla="*/ 1498351 h 1498351"/>
              <a:gd name="connsiteX1-75" fmla="*/ 125389 w 215537"/>
              <a:gd name="connsiteY1-76" fmla="*/ 0 h 1498351"/>
              <a:gd name="connsiteX2-77" fmla="*/ 0 w 215537"/>
              <a:gd name="connsiteY2-78" fmla="*/ 1494881 h 1498351"/>
              <a:gd name="connsiteX3-79" fmla="*/ 215537 w 215537"/>
              <a:gd name="connsiteY3-80" fmla="*/ 1498351 h 1498351"/>
              <a:gd name="connsiteX0-81" fmla="*/ 217918 w 217918"/>
              <a:gd name="connsiteY0-82" fmla="*/ 1498351 h 1498351"/>
              <a:gd name="connsiteX1-83" fmla="*/ 125389 w 217918"/>
              <a:gd name="connsiteY1-84" fmla="*/ 0 h 1498351"/>
              <a:gd name="connsiteX2-85" fmla="*/ 0 w 217918"/>
              <a:gd name="connsiteY2-86" fmla="*/ 1494881 h 1498351"/>
              <a:gd name="connsiteX3-87" fmla="*/ 217918 w 217918"/>
              <a:gd name="connsiteY3-88" fmla="*/ 1498351 h 1498351"/>
            </a:gdLst>
            <a:ahLst/>
            <a:cxnLst>
              <a:cxn ang="0">
                <a:pos x="connsiteX0-81" y="connsiteY0-82"/>
              </a:cxn>
              <a:cxn ang="0">
                <a:pos x="connsiteX1-83" y="connsiteY1-84"/>
              </a:cxn>
              <a:cxn ang="0">
                <a:pos x="connsiteX2-85" y="connsiteY2-86"/>
              </a:cxn>
              <a:cxn ang="0">
                <a:pos x="connsiteX3-87" y="connsiteY3-88"/>
              </a:cxn>
            </a:cxnLst>
            <a:rect l="l" t="t" r="r" b="b"/>
            <a:pathLst>
              <a:path w="217918" h="1498351">
                <a:moveTo>
                  <a:pt x="217918" y="1498351"/>
                </a:moveTo>
                <a:lnTo>
                  <a:pt x="125389" y="0"/>
                </a:lnTo>
                <a:lnTo>
                  <a:pt x="0" y="1494881"/>
                </a:lnTo>
                <a:lnTo>
                  <a:pt x="217918" y="1498351"/>
                </a:lnTo>
                <a:close/>
              </a:path>
            </a:pathLst>
          </a:custGeom>
          <a:solidFill>
            <a:srgbClr val="BB1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tIns="44813" rIns="89627" bIns="44813" anchor="ctr"/>
          <a:lstStyle/>
          <a:p>
            <a:pPr algn="ctr">
              <a:defRPr/>
            </a:pPr>
            <a:endParaRPr lang="zh-CN" altLang="en-US" sz="3115" dirty="0"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84081" y="-4775"/>
            <a:ext cx="594511" cy="5740730"/>
          </a:xfrm>
          <a:custGeom>
            <a:avLst/>
            <a:gdLst>
              <a:gd name="connsiteX0" fmla="*/ 0 w 461554"/>
              <a:gd name="connsiteY0" fmla="*/ 0 h 4328160"/>
              <a:gd name="connsiteX1" fmla="*/ 217714 w 461554"/>
              <a:gd name="connsiteY1" fmla="*/ 17417 h 4328160"/>
              <a:gd name="connsiteX2" fmla="*/ 461554 w 461554"/>
              <a:gd name="connsiteY2" fmla="*/ 4328160 h 4328160"/>
              <a:gd name="connsiteX3" fmla="*/ 0 w 461554"/>
              <a:gd name="connsiteY3" fmla="*/ 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54" h="4328160">
                <a:moveTo>
                  <a:pt x="0" y="0"/>
                </a:moveTo>
                <a:lnTo>
                  <a:pt x="217714" y="17417"/>
                </a:lnTo>
                <a:lnTo>
                  <a:pt x="461554" y="4328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27" tIns="44813" rIns="89627" bIns="44813" anchor="ctr"/>
          <a:lstStyle/>
          <a:p>
            <a:pPr algn="ctr">
              <a:defRPr/>
            </a:pPr>
            <a:endParaRPr lang="zh-CN" altLang="en-US" sz="3115" dirty="0">
              <a:ea typeface="微软雅黑" panose="020B0503020204020204" pitchFamily="34" charset="-122"/>
            </a:endParaRP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6085211" y="2280323"/>
            <a:ext cx="5243639" cy="1567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627" tIns="44813" rIns="89627" bIns="4481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ko-KR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구리 피복 알루미늄 </a:t>
            </a:r>
            <a:r>
              <a:rPr lang="ko-KR" altLang="en-US" sz="32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버스바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장기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ko-KR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적용 사례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文本框 15"/>
          <p:cNvSpPr txBox="1">
            <a:spLocks noChangeArrowheads="1"/>
          </p:cNvSpPr>
          <p:nvPr/>
        </p:nvSpPr>
        <p:spPr bwMode="auto">
          <a:xfrm>
            <a:off x="4487969" y="1263693"/>
            <a:ext cx="6473566" cy="51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627" tIns="44813" rIns="89627" bIns="44813">
            <a:spAutoFit/>
          </a:bodyPr>
          <a:lstStyle/>
          <a:p>
            <a:pPr algn="r"/>
            <a:r>
              <a:rPr lang="en-US" altLang="zh-CN" sz="2770" b="1" dirty="0">
                <a:solidFill>
                  <a:schemeClr val="bg1"/>
                </a:solidFill>
                <a:ea typeface="微软雅黑" panose="020B0503020204020204" pitchFamily="34" charset="-122"/>
              </a:rPr>
              <a:t>YANTAI FISEND BIMETAL CO.,LTD</a:t>
            </a:r>
            <a:endParaRPr lang="zh-CN" altLang="en-US" sz="277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Administrator\Desktop\孚信达lg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09" y="5028465"/>
            <a:ext cx="2192164" cy="289662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9688" y="976725"/>
            <a:ext cx="2244225" cy="1496150"/>
          </a:xfrm>
          <a:prstGeom prst="rect">
            <a:avLst/>
          </a:prstGeom>
          <a:solidFill>
            <a:schemeClr val="lt1"/>
          </a:solidFill>
        </p:spPr>
      </p:pic>
      <p:grpSp>
        <p:nvGrpSpPr>
          <p:cNvPr id="11" name="组合 10"/>
          <p:cNvGrpSpPr/>
          <p:nvPr/>
        </p:nvGrpSpPr>
        <p:grpSpPr>
          <a:xfrm>
            <a:off x="320644" y="2868219"/>
            <a:ext cx="4221191" cy="1473143"/>
            <a:chOff x="423097" y="2702403"/>
            <a:chExt cx="4580662" cy="15993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693144" y="2702403"/>
              <a:ext cx="2310615" cy="1599352"/>
            </a:xfrm>
            <a:prstGeom prst="rect">
              <a:avLst/>
            </a:prstGeom>
            <a:solidFill>
              <a:schemeClr val="lt1"/>
            </a:solidFill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3097" y="2702403"/>
              <a:ext cx="2399026" cy="1599351"/>
            </a:xfrm>
            <a:prstGeom prst="rect">
              <a:avLst/>
            </a:prstGeom>
            <a:solidFill>
              <a:schemeClr val="lt1"/>
            </a:solidFill>
          </p:spPr>
        </p:pic>
      </p:grpSp>
      <p:pic>
        <p:nvPicPr>
          <p:cNvPr id="16" name="图片 3" descr="厂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 b="5966"/>
          <a:stretch>
            <a:fillRect/>
          </a:stretch>
        </p:blipFill>
        <p:spPr bwMode="auto">
          <a:xfrm>
            <a:off x="5814202" y="4778066"/>
            <a:ext cx="5826632" cy="141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81061" y="222091"/>
            <a:ext cx="9746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▣ 슈나이더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제품에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CCA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적용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사례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文本框 39942"/>
          <p:cNvSpPr txBox="1"/>
          <p:nvPr/>
        </p:nvSpPr>
        <p:spPr>
          <a:xfrm>
            <a:off x="517339" y="871687"/>
            <a:ext cx="10948520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슈나이더 </a:t>
            </a:r>
            <a:r>
              <a:rPr lang="zh-CN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1</a:t>
            </a:r>
            <a:r>
              <a:rPr lang="en-US" altLang="zh-CN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,</a:t>
            </a:r>
            <a:r>
              <a:rPr lang="zh-CN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2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50KV</a:t>
            </a:r>
            <a:r>
              <a:rPr lang="zh-CN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A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변압기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（MG151062）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저압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출력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에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CCA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를</a:t>
            </a:r>
            <a:endParaRPr lang="en-US" altLang="ko-KR" sz="2000" dirty="0" smtClean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,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2015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년 부터 현재 까지 안전하게 운행중임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.</a:t>
            </a: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</p:txBody>
      </p:sp>
      <p:pic>
        <p:nvPicPr>
          <p:cNvPr id="2" name="图片 -2147482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50" y="2028265"/>
            <a:ext cx="6272530" cy="41857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010" y="2028266"/>
            <a:ext cx="2761615" cy="41857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27273" y="244661"/>
            <a:ext cx="8527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▣ 슈나이더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제품에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CCA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 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사례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文本框 39942"/>
          <p:cNvSpPr txBox="1"/>
          <p:nvPr/>
        </p:nvSpPr>
        <p:spPr>
          <a:xfrm>
            <a:off x="454585" y="960115"/>
            <a:ext cx="10716895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2015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년 슈나이더 중압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switchgear</a:t>
            </a:r>
            <a:r>
              <a:rPr lang="zh-CN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P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IX-12-12-3</a:t>
            </a:r>
            <a:r>
              <a:rPr lang="zh-CN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1</a:t>
            </a:r>
            <a:r>
              <a:rPr lang="en-US" altLang="zh-CN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)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에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CCA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</a:t>
            </a:r>
            <a:endParaRPr lang="en-US" altLang="ko-KR" sz="2000" dirty="0" smtClean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  <a:p>
            <a:pPr indent="508000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현재까지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나 </a:t>
            </a:r>
            <a:r>
              <a:rPr lang="ko-KR" altLang="en-US" sz="2000" dirty="0" err="1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버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스바의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8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년간 운행중인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표면 상태를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찍은 사진임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cs typeface="黑体" panose="02010609060101010101" pitchFamily="49" charset="-122"/>
              </a:rPr>
              <a:t>.</a:t>
            </a: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  <a:cs typeface="黑体" panose="02010609060101010101" pitchFamily="49" charset="-122"/>
            </a:endParaRP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4" y="2229568"/>
            <a:ext cx="2725271" cy="3804920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906" y="2362918"/>
            <a:ext cx="3648635" cy="3682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12426"/>
          <a:stretch>
            <a:fillRect/>
          </a:stretch>
        </p:blipFill>
        <p:spPr>
          <a:xfrm>
            <a:off x="9126070" y="2362917"/>
            <a:ext cx="2994212" cy="3670935"/>
          </a:xfrm>
          <a:prstGeom prst="rect">
            <a:avLst/>
          </a:prstGeom>
        </p:spPr>
      </p:pic>
      <p:pic>
        <p:nvPicPr>
          <p:cNvPr id="9" name="图片 5" descr="微信图片_202106081719152"/>
          <p:cNvPicPr>
            <a:picLocks noChangeAspect="1"/>
          </p:cNvPicPr>
          <p:nvPr/>
        </p:nvPicPr>
        <p:blipFill>
          <a:blip r:embed="rId6"/>
          <a:srcRect l="19520"/>
          <a:stretch>
            <a:fillRect/>
          </a:stretch>
        </p:blipFill>
        <p:spPr>
          <a:xfrm rot="5400000">
            <a:off x="7216499" y="2120959"/>
            <a:ext cx="1667612" cy="2151530"/>
          </a:xfrm>
          <a:prstGeom prst="rect">
            <a:avLst/>
          </a:prstGeom>
        </p:spPr>
      </p:pic>
      <p:pic>
        <p:nvPicPr>
          <p:cNvPr id="12" name="图片 11" descr="微信图片_20210608171916"/>
          <p:cNvPicPr>
            <a:picLocks noChangeAspect="1"/>
          </p:cNvPicPr>
          <p:nvPr/>
        </p:nvPicPr>
        <p:blipFill>
          <a:blip r:embed="rId7"/>
          <a:srcRect l="19166"/>
          <a:stretch>
            <a:fillRect/>
          </a:stretch>
        </p:blipFill>
        <p:spPr>
          <a:xfrm rot="5400000">
            <a:off x="7048644" y="3956426"/>
            <a:ext cx="2003320" cy="21515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09345" y="412076"/>
            <a:ext cx="8571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Fisend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CCA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busbar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장기 적용 사례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6045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94"/>
          <a:stretch>
            <a:fillRect/>
          </a:stretch>
        </p:blipFill>
        <p:spPr bwMode="auto">
          <a:xfrm>
            <a:off x="1387400" y="2545977"/>
            <a:ext cx="8444491" cy="36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39942"/>
          <p:cNvSpPr txBox="1"/>
          <p:nvPr/>
        </p:nvSpPr>
        <p:spPr>
          <a:xfrm>
            <a:off x="231439" y="873741"/>
            <a:ext cx="9386048" cy="9437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      2010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년 부터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CCA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Busbar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배전반은 현재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까지</a:t>
            </a:r>
            <a:endParaRPr lang="en-US" altLang="ko-KR" sz="2000" dirty="0" smtClean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   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안전하게 운행중임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.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（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버스바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규격 </a:t>
            </a:r>
            <a:r>
              <a:rPr lang="en-US" altLang="zh-CN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40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×</a:t>
            </a:r>
            <a:r>
              <a:rPr lang="en-US" altLang="zh-CN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10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）：</a:t>
            </a: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62162" y="304935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CCA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장기 사용에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한 이론적 근거 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aphicFrame>
        <p:nvGraphicFramePr>
          <p:cNvPr id="3" name="表格 4"/>
          <p:cNvGraphicFramePr/>
          <p:nvPr>
            <p:extLst>
              <p:ext uri="{D42A27DB-BD31-4B8C-83A1-F6EECF244321}">
                <p14:modId xmlns:p14="http://schemas.microsoft.com/office/powerpoint/2010/main" val="2222110644"/>
              </p:ext>
            </p:extLst>
          </p:nvPr>
        </p:nvGraphicFramePr>
        <p:xfrm>
          <a:off x="933767" y="1183793"/>
          <a:ext cx="868405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논증 전문가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중국 </a:t>
                      </a:r>
                      <a:r>
                        <a:rPr lang="ko-KR" altLang="en-US" sz="2000" b="0" dirty="0" err="1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공정원</a:t>
                      </a: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 </a:t>
                      </a:r>
                      <a:r>
                        <a:rPr lang="ko-KR" altLang="en-US" sz="20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황충치원사 연구팀</a:t>
                      </a:r>
                      <a:endParaRPr lang="zh-CN" altLang="en-US" sz="2000" b="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영역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ko-KR" altLang="en-US" sz="20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상해 </a:t>
                      </a: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케이블 연구소 고급 연구원 </a:t>
                      </a:r>
                      <a:r>
                        <a:rPr lang="ko-KR" altLang="en-US" sz="20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및 </a:t>
                      </a: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고급 엔지니어</a:t>
                      </a:r>
                      <a:endParaRPr lang="zh-CN" altLang="en-US" sz="2000" b="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유색 금속 </a:t>
                      </a:r>
                      <a:r>
                        <a:rPr lang="ko-KR" altLang="en-US" sz="20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및 </a:t>
                      </a:r>
                      <a:r>
                        <a:rPr lang="ko-KR" altLang="en-US" sz="2000" b="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합금 알력 가공 </a:t>
                      </a:r>
                      <a:r>
                        <a:rPr lang="ko-KR" altLang="en-US" sz="2000" b="0" dirty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전문가</a:t>
                      </a:r>
                      <a:endParaRPr lang="zh-CN" altLang="en-US" sz="2000" b="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관련 문헌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《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금속 도체 </a:t>
                      </a:r>
                      <a:r>
                        <a:rPr lang="ko-KR" altLang="en-US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및 적용</a:t>
                      </a:r>
                      <a:r>
                        <a:rPr lang="zh-CN" sz="2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》</a:t>
                      </a:r>
                      <a:r>
                        <a:rPr lang="ko-KR" altLang="en-US" sz="2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상해 케이블 연구소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文本框 5"/>
          <p:cNvSpPr txBox="1"/>
          <p:nvPr/>
        </p:nvSpPr>
        <p:spPr>
          <a:xfrm>
            <a:off x="699727" y="3540378"/>
            <a:ext cx="11264622" cy="313932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논증 결론 </a:t>
            </a:r>
            <a:r>
              <a:rPr lang="zh-CN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구리 피복 알루미늄 </a:t>
            </a:r>
            <a:r>
              <a:rPr lang="ko-KR" altLang="en-US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버스바는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 구리 </a:t>
            </a:r>
            <a:r>
              <a:rPr lang="ko-KR" altLang="en-US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버스바와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같이  사용 수명이 길며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연결 가공과 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도금이 가능함</a:t>
            </a:r>
            <a:r>
              <a:rPr lang="en-US" altLang="ko-KR" dirty="0" smtClean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테스트 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결과 </a:t>
            </a: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년 연속 </a:t>
            </a:r>
            <a:r>
              <a:rPr lang="ko-KR" altLang="en-US" dirty="0" err="1">
                <a:latin typeface="Arial" panose="020B0604020202020204" pitchFamily="34" charset="0"/>
                <a:ea typeface="宋体" panose="02010600030101010101" pitchFamily="2" charset="-122"/>
              </a:rPr>
              <a:t>사용후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구리와 알루미늄 </a:t>
            </a:r>
            <a:r>
              <a:rPr lang="ko-KR" altLang="en-US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결합면으로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형성된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CuAl2 </a:t>
            </a:r>
            <a:r>
              <a:rPr lang="ko-KR" altLang="en-US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합금층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두께는</a:t>
            </a:r>
            <a:endParaRPr lang="en-US" altLang="ko-KR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1μm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로서 어떤 영향도 없음</a:t>
            </a: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ko-KR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     short </a:t>
            </a:r>
            <a:r>
              <a:rPr lang="en-US" altLang="ko-KR" dirty="0">
                <a:latin typeface="Arial" panose="020B0604020202020204" pitchFamily="34" charset="0"/>
                <a:ea typeface="宋体" panose="02010600030101010101" pitchFamily="2" charset="-122"/>
              </a:rPr>
              <a:t>circuit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 온도는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250℃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이고 지속적인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쇼트 타임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1000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회 발생 </a:t>
            </a:r>
            <a:r>
              <a:rPr lang="en-US" altLang="ko-KR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조건하에서도 </a:t>
            </a:r>
            <a:endParaRPr lang="en-US" altLang="ko-KR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         CuAl2 </a:t>
            </a:r>
            <a:r>
              <a:rPr lang="ko-KR" altLang="en-US" dirty="0" err="1" smtClean="0"/>
              <a:t>합</a:t>
            </a:r>
            <a:r>
              <a:rPr lang="ko-KR" altLang="en-US" dirty="0" err="1" smtClean="0">
                <a:latin typeface="Arial" panose="020B0604020202020204" pitchFamily="34" charset="0"/>
                <a:ea typeface="宋体" panose="02010600030101010101" pitchFamily="2" charset="-122"/>
              </a:rPr>
              <a:t>금층</a:t>
            </a:r>
            <a:r>
              <a:rPr lang="ko-KR" altLang="en-US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두께는 최고로 많아서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1μm</a:t>
            </a:r>
            <a:r>
              <a:rPr lang="ko-KR" altLang="en-US" dirty="0">
                <a:latin typeface="Arial" panose="020B0604020202020204" pitchFamily="34" charset="0"/>
                <a:ea typeface="宋体" panose="02010600030101010101" pitchFamily="2" charset="-122"/>
              </a:rPr>
              <a:t>밖에 안되기에 성능에는 아무런 영향이 없음</a:t>
            </a:r>
            <a:r>
              <a:rPr lang="en-US" altLang="ko-KR" dirty="0"/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06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02" y="1022121"/>
            <a:ext cx="3720531" cy="1983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1534345" y="2861436"/>
            <a:ext cx="3285364" cy="43112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72" y="1108610"/>
            <a:ext cx="3762795" cy="2137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62162" y="393948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CCA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장기 사용에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한 이론적 근거 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6">
            <a:lum bright="6000"/>
          </a:blip>
          <a:stretch>
            <a:fillRect/>
          </a:stretch>
        </p:blipFill>
        <p:spPr>
          <a:xfrm>
            <a:off x="6643561" y="3528123"/>
            <a:ext cx="4604367" cy="313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4"/>
          <p:cNvSpPr/>
          <p:nvPr/>
        </p:nvSpPr>
        <p:spPr>
          <a:xfrm>
            <a:off x="7144057" y="3762795"/>
            <a:ext cx="3343910" cy="80920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 anchorCtr="0"/>
          <a:lstStyle/>
          <a:p>
            <a:pPr>
              <a:buSzTx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7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62162" y="304935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내구성 및 고온 저온 충격 및 염수 분무 시험 테스트 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0587" y="1035781"/>
            <a:ext cx="4382985" cy="52598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850" y="1035780"/>
            <a:ext cx="5223185" cy="52598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856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62162" y="304935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고온 저온 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1000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회 </a:t>
            </a:r>
            <a:r>
              <a:rPr lang="ko-KR" altLang="en-US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순환후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결합 및 연결 상태 변화 없음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85" y="1223962"/>
            <a:ext cx="4385265" cy="52577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32" y="1223962"/>
            <a:ext cx="4714875" cy="525775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113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62162" y="304935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테스트 및 이론 분석 결론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562162" y="1238222"/>
            <a:ext cx="10928528" cy="458587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4</a:t>
            </a:r>
            <a:r>
              <a:rPr lang="zh-CN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75~675</a:t>
            </a:r>
            <a:r>
              <a:rPr lang="en-US" altLang="zh-CN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℃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에서 용융된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구리 관 내벽 표면은 알루미늄 액의 고온 작용에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의해 알루미늄액과 완전한 상호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용해로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계면 융합이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형성됨</a:t>
            </a:r>
            <a:r>
              <a:rPr lang="en-US" altLang="ko-KR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따라서 </a:t>
            </a:r>
            <a:r>
              <a:rPr lang="zh-CN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Cu/Al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액이 화학 반응을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일으켜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신규 화합물이 생성 되면서 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Atomic health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간의 새로운 결합이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일어나서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계면 반응이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실현됨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Cast 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billet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주조가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완성된 후 압력 가공과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열처리 진행 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온도와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압력의 공동작용으로 형성된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계면 확산은 계면 </a:t>
            </a:r>
            <a:r>
              <a:rPr lang="ko-KR" altLang="en-US" sz="1600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야금결합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강도를 진일보로 강회시킴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zh-CN" altLang="en-US" sz="16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여러 </a:t>
            </a:r>
            <a:r>
              <a:rPr lang="ko-KR" altLang="en-US" sz="1600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학자분들과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당사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엔지니어들이 검측한  결과를 보면 상기 확산은 모두 고온에서 진행이 되고 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계면 결합물은 </a:t>
            </a:r>
            <a:r>
              <a:rPr lang="en-US" altLang="zh-CN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160℃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이하에서는 선명한 확산 및 원자의 이동 변화가 없고 시간 흐름에 의한 선명한 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곡선 변화도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없으며 이론적으로 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환산한 것과 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초기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시작 단계의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상태도 동일하고 소재의 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mechanism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도 </a:t>
            </a:r>
            <a:endParaRPr lang="en-US" altLang="ko-KR" sz="1600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6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속성 변화가 </a:t>
            </a:r>
            <a:r>
              <a:rPr lang="ko-KR" altLang="en-US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없음</a:t>
            </a:r>
            <a:r>
              <a:rPr lang="en-US" altLang="ko-KR" sz="1600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zh-CN" altLang="en-US" sz="16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zh-CN" altLang="en-US" sz="16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5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 descr="微信图片_20210608171915"/>
          <p:cNvPicPr>
            <a:picLocks noChangeAspect="1"/>
          </p:cNvPicPr>
          <p:nvPr/>
        </p:nvPicPr>
        <p:blipFill>
          <a:blip r:embed="rId3"/>
          <a:srcRect l="28854" t="22009" b="19139"/>
          <a:stretch>
            <a:fillRect/>
          </a:stretch>
        </p:blipFill>
        <p:spPr>
          <a:xfrm>
            <a:off x="722192" y="2517803"/>
            <a:ext cx="6782435" cy="4208780"/>
          </a:xfrm>
          <a:prstGeom prst="rect">
            <a:avLst/>
          </a:prstGeom>
        </p:spPr>
      </p:pic>
      <p:sp>
        <p:nvSpPr>
          <p:cNvPr id="8" name="文本框 39942"/>
          <p:cNvSpPr txBox="1"/>
          <p:nvPr/>
        </p:nvSpPr>
        <p:spPr>
          <a:xfrm>
            <a:off x="513608" y="977608"/>
            <a:ext cx="10704830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미국 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Andrew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옌타이 지사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배전반 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스위스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Nextrom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제조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에 영국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Bruker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미 도금</a:t>
            </a:r>
            <a:endParaRPr lang="en-US" altLang="ko-KR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구리 </a:t>
            </a:r>
            <a:r>
              <a:rPr lang="ko-KR" alt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폽ㄱ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알루미늄 </a:t>
            </a:r>
            <a:r>
              <a:rPr lang="ko-KR" alt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버스바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(Hydrostatic extrusion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공법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를  적용한 사례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ko-KR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연해 도시인 </a:t>
            </a:r>
            <a:r>
              <a:rPr lang="ko-KR" altLang="en-US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옌타이시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에서 연속 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년간 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(2000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년 사용 시작</a:t>
            </a:r>
            <a:r>
              <a:rPr lang="en-US" altLang="ko-KR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사용</a:t>
            </a:r>
            <a:r>
              <a:rPr lang="en-US" altLang="ko-KR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후에도 현재 까지 </a:t>
            </a:r>
            <a:endParaRPr lang="en-US" altLang="ko-KR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8000" algn="l" fontAlgn="auto"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부식 </a:t>
            </a:r>
            <a:r>
              <a:rPr lang="ko-KR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현상 </a:t>
            </a:r>
            <a:r>
              <a:rPr lang="ko-KR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미 발생</a:t>
            </a:r>
            <a:r>
              <a:rPr lang="en-US" altLang="ko-KR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7" descr="微信图片_202106081719152"/>
          <p:cNvPicPr>
            <a:picLocks noChangeAspect="1"/>
          </p:cNvPicPr>
          <p:nvPr/>
        </p:nvPicPr>
        <p:blipFill>
          <a:blip r:embed="rId4"/>
          <a:srcRect l="19520"/>
          <a:stretch>
            <a:fillRect/>
          </a:stretch>
        </p:blipFill>
        <p:spPr>
          <a:xfrm rot="5400000">
            <a:off x="7361752" y="2660678"/>
            <a:ext cx="4208780" cy="3923030"/>
          </a:xfrm>
          <a:prstGeom prst="rect">
            <a:avLst/>
          </a:prstGeom>
        </p:spPr>
      </p:pic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513608" y="458011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</a:t>
            </a:r>
            <a:r>
              <a:rPr lang="en-US" altLang="zh-CN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Brucker</a:t>
            </a:r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구리</a:t>
            </a:r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피복 알루미늄 </a:t>
            </a:r>
            <a:r>
              <a:rPr lang="ko-KR" altLang="en-US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버스바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장기 적용 사례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05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562162" y="304935"/>
            <a:ext cx="977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ABB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제품에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Fisend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400" b="1" dirty="0" err="1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미도금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CCA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Busbar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</a:t>
            </a:r>
            <a:r>
              <a:rPr lang="ko-KR" altLang="en-US" sz="2400" b="1" dirty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적용한 사례</a:t>
            </a:r>
            <a:endParaRPr lang="zh-CN" altLang="en-US" sz="2400" b="1" dirty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文本框 39942"/>
          <p:cNvSpPr txBox="1"/>
          <p:nvPr/>
        </p:nvSpPr>
        <p:spPr>
          <a:xfrm>
            <a:off x="660773" y="864795"/>
            <a:ext cx="10716895" cy="163121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2017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년 부터 시장에 출시된 </a:t>
            </a:r>
            <a:r>
              <a:rPr lang="en-US" altLang="zh-CN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ABB 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400A</a:t>
            </a:r>
            <a:r>
              <a:rPr lang="en-US" altLang="zh-CN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~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3200A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의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통풍형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,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밀폐형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zh-CN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MNS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에 </a:t>
            </a:r>
            <a:r>
              <a:rPr lang="en-US" altLang="ko-KR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Fisend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미도금</a:t>
            </a:r>
            <a:endParaRPr lang="en-US" altLang="ko-KR" sz="2000" dirty="0" smtClean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CCA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버스바를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적용한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사례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.</a:t>
            </a: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en-US" altLang="zh-CN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en-US" altLang="zh-CN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ABB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에서 적용한 대다수의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동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버스바와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CCA</a:t>
            </a:r>
            <a:r>
              <a:rPr lang="ko-KR" altLang="en-US" sz="2000" dirty="0" err="1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버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스바는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미도금 임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. </a:t>
            </a:r>
          </a:p>
          <a:p>
            <a:pPr indent="508000" fontAlgn="auto"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일부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특수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요구가 있는 연결 부위에만 은도금 </a:t>
            </a:r>
            <a:r>
              <a:rPr lang="ko-KR" altLang="en-US" sz="2000" dirty="0" err="1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버스바를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 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적용했음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  <a:sym typeface="+mn-ea"/>
              </a:rPr>
              <a:t>.</a:t>
            </a:r>
            <a:endParaRPr lang="zh-CN" altLang="en-US" sz="2000" dirty="0">
              <a:latin typeface="굴림체" panose="020B0609000101010101" pitchFamily="49" charset="-127"/>
              <a:ea typeface="굴림체" panose="020B0609000101010101" pitchFamily="49" charset="-127"/>
              <a:sym typeface="+mn-ea"/>
            </a:endParaRPr>
          </a:p>
        </p:txBody>
      </p:sp>
      <p:pic>
        <p:nvPicPr>
          <p:cNvPr id="2" name="图片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33" y="2799974"/>
            <a:ext cx="3885902" cy="37374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612" y="2799975"/>
            <a:ext cx="4229435" cy="37374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835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464521" y="344021"/>
            <a:ext cx="10086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▣ ABB 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하문 저압전기유한회사에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Fisend</a:t>
            </a:r>
            <a:r>
              <a:rPr lang="en-US" altLang="ko-KR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CCA 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</a:t>
            </a:r>
            <a:r>
              <a:rPr lang="en-US" altLang="ko-KR" sz="2400" b="1" dirty="0" err="1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u</a:t>
            </a:r>
            <a:r>
              <a:rPr lang="en-US" altLang="ko-KR" sz="2400" b="1" dirty="0" err="1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sbar</a:t>
            </a:r>
            <a:r>
              <a:rPr lang="ko-KR" altLang="en-US" sz="2400" b="1" dirty="0" smtClean="0">
                <a:solidFill>
                  <a:srgbClr val="595959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적용 사례</a:t>
            </a:r>
            <a:endParaRPr lang="en-US" altLang="ko-KR" sz="2400" b="1" dirty="0" smtClean="0">
              <a:solidFill>
                <a:srgbClr val="595959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4" name="图片 -2147482320"/>
          <p:cNvPicPr>
            <a:picLocks noChangeAspect="1"/>
          </p:cNvPicPr>
          <p:nvPr/>
        </p:nvPicPr>
        <p:blipFill>
          <a:blip r:embed="rId3"/>
          <a:srcRect b="6442"/>
          <a:stretch>
            <a:fillRect/>
          </a:stretch>
        </p:blipFill>
        <p:spPr>
          <a:xfrm>
            <a:off x="1289610" y="1546487"/>
            <a:ext cx="5420360" cy="4370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079A6337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71" y="1546487"/>
            <a:ext cx="4329953" cy="4369585"/>
          </a:xfrm>
          <a:prstGeom prst="rect">
            <a:avLst/>
          </a:prstGeom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550894" y="6072468"/>
            <a:ext cx="3245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zh-CN" b="1" dirty="0" smtClean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 2017</a:t>
            </a:r>
            <a:r>
              <a:rPr lang="ko-KR" altLang="en-US" b="1" dirty="0" smtClean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zh-CN" b="1" dirty="0" smtClean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부터 적용</a:t>
            </a:r>
            <a:endParaRPr lang="en-US" altLang="ko-KR" b="1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60,&quot;width&quot;:1045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</a:ln>
      </a:spPr>
      <a:bodyPr wrap="none" anchor="ctr"/>
      <a:lstStyle>
        <a:defPPr marL="0" marR="0" indent="0" algn="ctr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schemeClr val="tx1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562</Words>
  <Application>Microsoft Office PowerPoint</Application>
  <PresentationFormat>와이드스크린</PresentationFormat>
  <Paragraphs>63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微软雅黑</vt:lpstr>
      <vt:lpstr>黑体</vt:lpstr>
      <vt:lpstr>宋体</vt:lpstr>
      <vt:lpstr>굴림체</vt:lpstr>
      <vt:lpstr>맑은 고딕</vt:lpstr>
      <vt:lpstr>仿宋</vt:lpstr>
      <vt:lpstr>Arial</vt:lpstr>
      <vt:lpstr>Calibri</vt:lpstr>
      <vt:lpstr>Calibri Light</vt:lpstr>
      <vt:lpstr>Office 主题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102</dc:creator>
  <cp:lastModifiedBy>ANYONE</cp:lastModifiedBy>
  <cp:revision>694</cp:revision>
  <dcterms:created xsi:type="dcterms:W3CDTF">2016-03-25T08:22:00Z</dcterms:created>
  <dcterms:modified xsi:type="dcterms:W3CDTF">2024-10-14T05:41:28Z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2052-11.1.0.10495</vt:lpwstr>
  </property>
  <property fmtid="{D5CDD505-2E9C-101B-9397-08002B2CF9AE}" name="ICV" pid="3">
    <vt:lpwstr>AD0E114355514204BC7626D01ED15392</vt:lpwstr>
  </property>
  <property fmtid="{D5CDD505-2E9C-101B-9397-08002B2CF9AE}" name="Fasoo_Trace_ID" pid="4">
    <vt:lpwstr>eyAibm9kZUNvdW50IjogNSwgIm5vZGUxIiA6IHsiZHNkIjoiMDEwMDAwMDAwMDAwMzg5OCIsImxvZ1RpbWUiOiIyMDI0LTA2LTE1VDAzOjAwOjA5WiIsInBJRCI6MjU3LCJwcm9jZXNzSWQiOjEyNDY0LCJwcm9jZXNzTmFtZSI6ImZfYmF0bWdyLmV4ZSIsInRyYWNlSWQiOiI3QzJBMkUyQjZDNTE0QjZGQjREMUU0MDcyNkE5QUZERCIsInVzZXJDb2RlIjoiYWRtaW4ifSwibm9kZTIiIDogeyJkc2QiOiIwMTAwMDAwMDAwMDAzODk4IiwibG9nVGltZSI6IjIwMjQtMTAtMTRUMDQ6Mzk6MDVaIiwicElEIjoyNTcsInByb2Nlc3NJZCI6MTI0NjQsInByb2Nlc3NOYW1lIjoiUE9XRVJQTlQuRVhFIiwidHJhY2VJZCI6Ijg3MzUwNTU2RTNEQTQwRjg5NUY1NUY3N0RDNUI3MTExIiwidXNlckNvZGUiOiJqc2Nob2kifSwibm9kZTMiIDogeyJkc2QiOiIwMTAwMDAwMDAwMDAzODk4IiwibG9nVGltZSI6IjIwMjQtMTAtMTRUMDU6Mzk6NTlaIiwicElEIjoyNTcsInByb2Nlc3NJZCI6MTI0NjQsInByb2Nlc3NOYW1lIjoiUE9XRVJQTlQuRVhFIiwidHJhY2VJZCI6IkEzRDEzOUJDMEJDMjQ2NDQ5QjYxQTdBQjI4MzFFRkI1IiwidXNlckNvZGUiOiJqc2Nob2kifSwibm9kZTQiIDogeyJkc2QiOiIwMTAwMDAwMDAwMDAzODk4IiwibG9nVGltZSI6IjIwMjQtMTAtMTRUMDU6NDE6MjhaIiwicElEIjoyNTcsInByb2Nlc3NJZCI6MTE0NTYsInByb2Nlc3NOYW1lIjoiUE9XRVJQTlQuRVhFIiwidHJhY2VJZCI6IkI4MzY2M0U3MTMzMjRFNzJCMjczMTVDNzNCRkUxN0UyIiwidXNlckNvZGUiOiJqc2Nob2kifSwibm9kZTUiIDogeyAidXNlckNvZGUiIDogIiIsICJ0cmFjZUlkIiA6ICI0NTRGNTVCOEU1MEU3QzBEQzkwOUYxM0FFQzVFOTE5RSIsICJkc2QiIDogIjAwMDAwMDAwMDAwMDAwMDAiLCAicElEIiA6ICIyMDQ4IiwgImxvZ1RpbWUiIDogIjIwMjQtMTAtMTRUMDU6NDI6MzVaIiB9fQ==</vt:lpwstr>
  </property>
</Properties>
</file>